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87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72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5" roundtripDataSignature="AMtx7miM1OVYs9NS6T51mRD8WDxNZU61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C2999A8-0AB9-49A3-9949-E0AA4E69B9AC}">
  <a:tblStyle styleId="{DC2999A8-0AB9-49A3-9949-E0AA4E69B9AC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0B21EF38-C979-45CD-BCD2-48D543B6477B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A326221F-160E-44C7-9879-8182DB02CAFD}" styleName="Table_2">
    <a:wholeTbl>
      <a:tcTxStyle b="off" i="off">
        <a:font>
          <a:latin typeface="Lato"/>
          <a:ea typeface="Lato"/>
          <a:cs typeface="Lato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EFE7"/>
          </a:solidFill>
        </a:fill>
      </a:tcStyle>
    </a:wholeTbl>
    <a:band1H>
      <a:tcTxStyle b="off" i="off"/>
      <a:tcStyle>
        <a:tcBdr/>
        <a:fill>
          <a:solidFill>
            <a:srgbClr val="FFDECB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FFDECB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Lato"/>
          <a:ea typeface="Lato"/>
          <a:cs typeface="Lato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Lato"/>
          <a:ea typeface="Lato"/>
          <a:cs typeface="Lato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Lato"/>
          <a:ea typeface="Lato"/>
          <a:cs typeface="Lato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Lato"/>
          <a:ea typeface="Lato"/>
          <a:cs typeface="Lato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596" y="72"/>
      </p:cViewPr>
      <p:guideLst>
        <p:guide orient="horz"/>
        <p:guide pos="7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customschemas.google.com/relationships/presentationmetadata" Target="metadata"/><Relationship Id="rId5" Type="http://schemas.openxmlformats.org/officeDocument/2006/relationships/slide" Target="slides/slide4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4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6CD1A-6A88-864E-BD99-700D2EFB0A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305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6CD1A-6A88-864E-BD99-700D2EFB0A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108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6CD1A-6A88-864E-BD99-700D2EFB0AC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87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6CD1A-6A88-864E-BD99-700D2EFB0AC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178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9"/>
          <p:cNvSpPr txBox="1">
            <a:spLocks noGrp="1"/>
          </p:cNvSpPr>
          <p:nvPr>
            <p:ph type="title"/>
          </p:nvPr>
        </p:nvSpPr>
        <p:spPr>
          <a:xfrm>
            <a:off x="779966" y="1798320"/>
            <a:ext cx="9715314" cy="2750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Arial"/>
              <a:buNone/>
              <a:defRPr sz="46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9"/>
          <p:cNvSpPr txBox="1">
            <a:spLocks noGrp="1"/>
          </p:cNvSpPr>
          <p:nvPr>
            <p:ph type="body" idx="1"/>
          </p:nvPr>
        </p:nvSpPr>
        <p:spPr>
          <a:xfrm>
            <a:off x="779965" y="4736598"/>
            <a:ext cx="6169271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 sz="2000" b="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19" name="Google Shape;19;p39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19192" y="425031"/>
            <a:ext cx="3821986" cy="9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uble_Line_Title+Bullets-2-Column">
  <p:cSld name="Double_Line_Title+Bullets-2-Colum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2"/>
          <p:cNvSpPr txBox="1">
            <a:spLocks noGrp="1"/>
          </p:cNvSpPr>
          <p:nvPr>
            <p:ph type="title"/>
          </p:nvPr>
        </p:nvSpPr>
        <p:spPr>
          <a:xfrm>
            <a:off x="307452" y="457199"/>
            <a:ext cx="11577098" cy="1047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1F5D"/>
              </a:buClr>
              <a:buSzPts val="30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52"/>
          <p:cNvSpPr txBox="1">
            <a:spLocks noGrp="1"/>
          </p:cNvSpPr>
          <p:nvPr>
            <p:ph type="body" idx="1"/>
          </p:nvPr>
        </p:nvSpPr>
        <p:spPr>
          <a:xfrm>
            <a:off x="307975" y="1717040"/>
            <a:ext cx="5660136" cy="42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000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-"/>
              <a:defRPr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52"/>
          <p:cNvSpPr txBox="1">
            <a:spLocks noGrp="1"/>
          </p:cNvSpPr>
          <p:nvPr>
            <p:ph type="body" idx="2"/>
          </p:nvPr>
        </p:nvSpPr>
        <p:spPr>
          <a:xfrm>
            <a:off x="6223889" y="1717040"/>
            <a:ext cx="5660136" cy="42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000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-"/>
              <a:defRPr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uble_Line_Title+Bullets-Dark">
  <p:cSld name="Double_Line_Title+Bullets-Dark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53"/>
          <p:cNvSpPr txBox="1">
            <a:spLocks noGrp="1"/>
          </p:cNvSpPr>
          <p:nvPr>
            <p:ph type="title"/>
          </p:nvPr>
        </p:nvSpPr>
        <p:spPr>
          <a:xfrm>
            <a:off x="307452" y="457199"/>
            <a:ext cx="11577098" cy="1047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3"/>
          <p:cNvSpPr txBox="1">
            <a:spLocks noGrp="1"/>
          </p:cNvSpPr>
          <p:nvPr>
            <p:ph type="body" idx="1"/>
          </p:nvPr>
        </p:nvSpPr>
        <p:spPr>
          <a:xfrm>
            <a:off x="307975" y="1717040"/>
            <a:ext cx="11576050" cy="42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000"/>
              <a:buChar char="▪"/>
              <a:defRPr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-"/>
              <a:defRPr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9" name="Google Shape;79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24069" y="218661"/>
            <a:ext cx="1034202" cy="260979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53"/>
          <p:cNvSpPr txBox="1"/>
          <p:nvPr/>
        </p:nvSpPr>
        <p:spPr>
          <a:xfrm>
            <a:off x="11713670" y="6487441"/>
            <a:ext cx="3417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53"/>
          <p:cNvSpPr txBox="1"/>
          <p:nvPr/>
        </p:nvSpPr>
        <p:spPr>
          <a:xfrm>
            <a:off x="8527625" y="6493747"/>
            <a:ext cx="324700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2023 IP Infusion  |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uble_Line_Title+Subhead">
  <p:cSld name="Double_Line_Title+Subhead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4"/>
          <p:cNvSpPr txBox="1">
            <a:spLocks noGrp="1"/>
          </p:cNvSpPr>
          <p:nvPr>
            <p:ph type="title"/>
          </p:nvPr>
        </p:nvSpPr>
        <p:spPr>
          <a:xfrm>
            <a:off x="307452" y="457199"/>
            <a:ext cx="11577098" cy="1047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1F5D"/>
              </a:buClr>
              <a:buSzPts val="30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54"/>
          <p:cNvSpPr txBox="1">
            <a:spLocks noGrp="1"/>
          </p:cNvSpPr>
          <p:nvPr>
            <p:ph type="body" idx="1"/>
          </p:nvPr>
        </p:nvSpPr>
        <p:spPr>
          <a:xfrm>
            <a:off x="307975" y="2187614"/>
            <a:ext cx="11576050" cy="3745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000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-"/>
              <a:defRPr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54"/>
          <p:cNvSpPr txBox="1">
            <a:spLocks noGrp="1"/>
          </p:cNvSpPr>
          <p:nvPr>
            <p:ph type="body" idx="2"/>
          </p:nvPr>
        </p:nvSpPr>
        <p:spPr>
          <a:xfrm>
            <a:off x="306388" y="1504708"/>
            <a:ext cx="11576050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uble_Line_Title+Subhead-Dark">
  <p:cSld name="Double_Line_Title+Subhead-Dark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55"/>
          <p:cNvSpPr txBox="1">
            <a:spLocks noGrp="1"/>
          </p:cNvSpPr>
          <p:nvPr>
            <p:ph type="title"/>
          </p:nvPr>
        </p:nvSpPr>
        <p:spPr>
          <a:xfrm>
            <a:off x="307452" y="457199"/>
            <a:ext cx="11577098" cy="1047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5"/>
          <p:cNvSpPr txBox="1">
            <a:spLocks noGrp="1"/>
          </p:cNvSpPr>
          <p:nvPr>
            <p:ph type="body" idx="1"/>
          </p:nvPr>
        </p:nvSpPr>
        <p:spPr>
          <a:xfrm>
            <a:off x="307975" y="2187614"/>
            <a:ext cx="11576050" cy="3745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000"/>
              <a:buChar char="▪"/>
              <a:defRPr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-"/>
              <a:defRPr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55"/>
          <p:cNvSpPr txBox="1">
            <a:spLocks noGrp="1"/>
          </p:cNvSpPr>
          <p:nvPr>
            <p:ph type="body" idx="2"/>
          </p:nvPr>
        </p:nvSpPr>
        <p:spPr>
          <a:xfrm>
            <a:off x="306388" y="1504708"/>
            <a:ext cx="11576050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 sz="1600" b="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1" name="Google Shape;91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24069" y="218661"/>
            <a:ext cx="1034202" cy="260979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55"/>
          <p:cNvSpPr txBox="1"/>
          <p:nvPr/>
        </p:nvSpPr>
        <p:spPr>
          <a:xfrm>
            <a:off x="11713670" y="6487441"/>
            <a:ext cx="3417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55"/>
          <p:cNvSpPr txBox="1"/>
          <p:nvPr/>
        </p:nvSpPr>
        <p:spPr>
          <a:xfrm>
            <a:off x="8527625" y="6493747"/>
            <a:ext cx="324700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2023 IP Infusion  |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uble_Line_Title_Only">
  <p:cSld name="Double_Line_Title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6"/>
          <p:cNvSpPr txBox="1">
            <a:spLocks noGrp="1"/>
          </p:cNvSpPr>
          <p:nvPr>
            <p:ph type="title"/>
          </p:nvPr>
        </p:nvSpPr>
        <p:spPr>
          <a:xfrm>
            <a:off x="307452" y="457199"/>
            <a:ext cx="11577098" cy="1047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1F5D"/>
              </a:buClr>
              <a:buSzPts val="30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uble_Line_Title_Only-Dark">
  <p:cSld name="Double_Line_Title_Only-Dark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57"/>
          <p:cNvSpPr txBox="1">
            <a:spLocks noGrp="1"/>
          </p:cNvSpPr>
          <p:nvPr>
            <p:ph type="title"/>
          </p:nvPr>
        </p:nvSpPr>
        <p:spPr>
          <a:xfrm>
            <a:off x="307452" y="457199"/>
            <a:ext cx="11577098" cy="1047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9" name="Google Shape;99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24069" y="218661"/>
            <a:ext cx="1034202" cy="260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57"/>
          <p:cNvSpPr txBox="1"/>
          <p:nvPr/>
        </p:nvSpPr>
        <p:spPr>
          <a:xfrm>
            <a:off x="11713670" y="6487441"/>
            <a:ext cx="3417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57"/>
          <p:cNvSpPr txBox="1"/>
          <p:nvPr/>
        </p:nvSpPr>
        <p:spPr>
          <a:xfrm>
            <a:off x="8527625" y="6493747"/>
            <a:ext cx="324700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2023 IP Infusion  |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-Dark">
  <p:cSld name="Blank-Dark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24069" y="218661"/>
            <a:ext cx="1034202" cy="260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59"/>
          <p:cNvSpPr txBox="1"/>
          <p:nvPr/>
        </p:nvSpPr>
        <p:spPr>
          <a:xfrm>
            <a:off x="11713670" y="6487441"/>
            <a:ext cx="3417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59"/>
          <p:cNvSpPr txBox="1"/>
          <p:nvPr/>
        </p:nvSpPr>
        <p:spPr>
          <a:xfrm>
            <a:off x="8527625" y="6493747"/>
            <a:ext cx="324700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2023 IP Infusion  |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_Headline">
  <p:cSld name="Centered_Headline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0"/>
          <p:cNvSpPr txBox="1">
            <a:spLocks noGrp="1"/>
          </p:cNvSpPr>
          <p:nvPr>
            <p:ph type="title"/>
          </p:nvPr>
        </p:nvSpPr>
        <p:spPr>
          <a:xfrm>
            <a:off x="307452" y="1464196"/>
            <a:ext cx="11577098" cy="810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1F5D"/>
              </a:buClr>
              <a:buSzPts val="30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60"/>
          <p:cNvSpPr txBox="1">
            <a:spLocks noGrp="1"/>
          </p:cNvSpPr>
          <p:nvPr>
            <p:ph type="body" idx="1"/>
          </p:nvPr>
        </p:nvSpPr>
        <p:spPr>
          <a:xfrm>
            <a:off x="306388" y="2268634"/>
            <a:ext cx="11576050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+Columns">
  <p:cSld name="Table+Column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1"/>
          <p:cNvSpPr txBox="1">
            <a:spLocks noGrp="1"/>
          </p:cNvSpPr>
          <p:nvPr>
            <p:ph type="title"/>
          </p:nvPr>
        </p:nvSpPr>
        <p:spPr>
          <a:xfrm>
            <a:off x="1066528" y="850739"/>
            <a:ext cx="7824487" cy="810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1F5D"/>
              </a:buClr>
              <a:buSzPts val="30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61"/>
          <p:cNvSpPr txBox="1">
            <a:spLocks noGrp="1"/>
          </p:cNvSpPr>
          <p:nvPr>
            <p:ph type="body" idx="1"/>
          </p:nvPr>
        </p:nvSpPr>
        <p:spPr>
          <a:xfrm>
            <a:off x="1066528" y="1655177"/>
            <a:ext cx="7824487" cy="1076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43"/>
          <p:cNvPicPr preferRelativeResize="0"/>
          <p:nvPr/>
        </p:nvPicPr>
        <p:blipFill rotWithShape="1">
          <a:blip r:embed="rId2">
            <a:alphaModFix/>
          </a:blip>
          <a:srcRect l="47832" r="33833"/>
          <a:stretch/>
        </p:blipFill>
        <p:spPr>
          <a:xfrm>
            <a:off x="0" y="0"/>
            <a:ext cx="2235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43"/>
          <p:cNvSpPr txBox="1">
            <a:spLocks noGrp="1"/>
          </p:cNvSpPr>
          <p:nvPr>
            <p:ph type="title"/>
          </p:nvPr>
        </p:nvSpPr>
        <p:spPr>
          <a:xfrm rot="-5400000">
            <a:off x="-1946714" y="3024058"/>
            <a:ext cx="6169270" cy="809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_Content">
  <p:cSld name="Table_Conten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2"/>
          <p:cNvSpPr txBox="1">
            <a:spLocks noGrp="1"/>
          </p:cNvSpPr>
          <p:nvPr>
            <p:ph type="title"/>
          </p:nvPr>
        </p:nvSpPr>
        <p:spPr>
          <a:xfrm>
            <a:off x="1066528" y="850739"/>
            <a:ext cx="7824487" cy="810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1F5D"/>
              </a:buClr>
              <a:buSzPts val="30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_Content-Dark">
  <p:cSld name="Table_Content-Dark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63"/>
          <p:cNvSpPr txBox="1">
            <a:spLocks noGrp="1"/>
          </p:cNvSpPr>
          <p:nvPr>
            <p:ph type="title"/>
          </p:nvPr>
        </p:nvSpPr>
        <p:spPr>
          <a:xfrm>
            <a:off x="1066528" y="850739"/>
            <a:ext cx="7824487" cy="810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9" name="Google Shape;119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24069" y="218661"/>
            <a:ext cx="1034202" cy="260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63"/>
          <p:cNvSpPr txBox="1"/>
          <p:nvPr/>
        </p:nvSpPr>
        <p:spPr>
          <a:xfrm>
            <a:off x="11713670" y="6487441"/>
            <a:ext cx="3417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63"/>
          <p:cNvSpPr txBox="1"/>
          <p:nvPr/>
        </p:nvSpPr>
        <p:spPr>
          <a:xfrm>
            <a:off x="8527625" y="6493747"/>
            <a:ext cx="324700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2023 IP Infusion  |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_Title+3_Images">
  <p:cSld name="Single_Title+3_Image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64"/>
          <p:cNvPicPr preferRelativeResize="0"/>
          <p:nvPr/>
        </p:nvPicPr>
        <p:blipFill rotWithShape="1">
          <a:blip r:embed="rId2">
            <a:alphaModFix/>
          </a:blip>
          <a:srcRect b="45823"/>
          <a:stretch/>
        </p:blipFill>
        <p:spPr>
          <a:xfrm>
            <a:off x="0" y="0"/>
            <a:ext cx="12192000" cy="3715473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64"/>
          <p:cNvSpPr txBox="1">
            <a:spLocks noGrp="1"/>
          </p:cNvSpPr>
          <p:nvPr>
            <p:ph type="title"/>
          </p:nvPr>
        </p:nvSpPr>
        <p:spPr>
          <a:xfrm>
            <a:off x="307975" y="457199"/>
            <a:ext cx="11577098" cy="85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5" name="Google Shape;125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24069" y="218661"/>
            <a:ext cx="1034202" cy="260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64"/>
          <p:cNvSpPr>
            <a:spLocks noGrp="1"/>
          </p:cNvSpPr>
          <p:nvPr>
            <p:ph type="pic" idx="2"/>
          </p:nvPr>
        </p:nvSpPr>
        <p:spPr>
          <a:xfrm>
            <a:off x="918741" y="1310639"/>
            <a:ext cx="3046187" cy="3258273"/>
          </a:xfrm>
          <a:prstGeom prst="rect">
            <a:avLst/>
          </a:prstGeom>
          <a:solidFill>
            <a:srgbClr val="D5D6D7"/>
          </a:solidFill>
          <a:ln>
            <a:noFill/>
          </a:ln>
        </p:spPr>
      </p:sp>
      <p:sp>
        <p:nvSpPr>
          <p:cNvPr id="127" name="Google Shape;127;p64"/>
          <p:cNvSpPr>
            <a:spLocks noGrp="1"/>
          </p:cNvSpPr>
          <p:nvPr>
            <p:ph type="pic" idx="3"/>
          </p:nvPr>
        </p:nvSpPr>
        <p:spPr>
          <a:xfrm>
            <a:off x="4599491" y="1310639"/>
            <a:ext cx="3046187" cy="3258273"/>
          </a:xfrm>
          <a:prstGeom prst="rect">
            <a:avLst/>
          </a:prstGeom>
          <a:solidFill>
            <a:srgbClr val="D5D6D7"/>
          </a:solidFill>
          <a:ln>
            <a:noFill/>
          </a:ln>
        </p:spPr>
      </p:sp>
      <p:sp>
        <p:nvSpPr>
          <p:cNvPr id="128" name="Google Shape;128;p64"/>
          <p:cNvSpPr>
            <a:spLocks noGrp="1"/>
          </p:cNvSpPr>
          <p:nvPr>
            <p:ph type="pic" idx="4"/>
          </p:nvPr>
        </p:nvSpPr>
        <p:spPr>
          <a:xfrm>
            <a:off x="8280241" y="1310639"/>
            <a:ext cx="3046187" cy="3258273"/>
          </a:xfrm>
          <a:prstGeom prst="rect">
            <a:avLst/>
          </a:prstGeom>
          <a:solidFill>
            <a:srgbClr val="D5D6D7"/>
          </a:solidFill>
          <a:ln>
            <a:noFill/>
          </a:ln>
        </p:spPr>
      </p:sp>
      <p:sp>
        <p:nvSpPr>
          <p:cNvPr id="129" name="Google Shape;129;p64"/>
          <p:cNvSpPr txBox="1">
            <a:spLocks noGrp="1"/>
          </p:cNvSpPr>
          <p:nvPr>
            <p:ph type="body" idx="1"/>
          </p:nvPr>
        </p:nvSpPr>
        <p:spPr>
          <a:xfrm>
            <a:off x="307975" y="4872941"/>
            <a:ext cx="11576050" cy="1153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Divider">
  <p:cSld name="Section_Divider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65" descr="A picture containing night sky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310"/>
            <a:ext cx="12196958" cy="685469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65"/>
          <p:cNvSpPr txBox="1">
            <a:spLocks noGrp="1"/>
          </p:cNvSpPr>
          <p:nvPr>
            <p:ph type="title"/>
          </p:nvPr>
        </p:nvSpPr>
        <p:spPr>
          <a:xfrm>
            <a:off x="307452" y="2679539"/>
            <a:ext cx="11577098" cy="665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sz="4000" b="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65"/>
          <p:cNvSpPr txBox="1">
            <a:spLocks noGrp="1"/>
          </p:cNvSpPr>
          <p:nvPr>
            <p:ph type="body" idx="1"/>
          </p:nvPr>
        </p:nvSpPr>
        <p:spPr>
          <a:xfrm>
            <a:off x="2588418" y="3648920"/>
            <a:ext cx="7015163" cy="665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47777-2EE9-F44F-A06D-2730127BF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7452" y="23853"/>
            <a:ext cx="11579748" cy="817685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22DBB6-5898-A441-99B2-F004E3E74BA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7452" y="1072661"/>
            <a:ext cx="11579748" cy="4880877"/>
          </a:xfrm>
        </p:spPr>
        <p:txBody>
          <a:bodyPr/>
          <a:lstStyle>
            <a:lvl1pPr>
              <a:lnSpc>
                <a:spcPct val="100000"/>
              </a:lnSpc>
              <a:spcBef>
                <a:spcPts val="1600"/>
              </a:spcBef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834874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7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debar_Left-Column">
  <p:cSld name="Sidebar_Left-Colum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4"/>
          <p:cNvSpPr/>
          <p:nvPr/>
        </p:nvSpPr>
        <p:spPr>
          <a:xfrm>
            <a:off x="0" y="0"/>
            <a:ext cx="4345896" cy="6858000"/>
          </a:xfrm>
          <a:prstGeom prst="rect">
            <a:avLst/>
          </a:prstGeom>
          <a:solidFill>
            <a:srgbClr val="E6E9ED"/>
          </a:solidFill>
          <a:ln>
            <a:noFill/>
          </a:ln>
          <a:effectLst>
            <a:outerShdw blurRad="787400" dist="38100" dir="10800000" sx="102000" sy="102000" algn="r" rotWithShape="0">
              <a:srgbClr val="000000">
                <a:alpha val="33725"/>
              </a:srgbClr>
            </a:outerShdw>
          </a:effectLst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Arial"/>
              <a:buNone/>
            </a:pPr>
            <a:endParaRPr sz="4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44"/>
          <p:cNvSpPr txBox="1">
            <a:spLocks noGrp="1"/>
          </p:cNvSpPr>
          <p:nvPr>
            <p:ph type="title"/>
          </p:nvPr>
        </p:nvSpPr>
        <p:spPr>
          <a:xfrm>
            <a:off x="410406" y="457200"/>
            <a:ext cx="3592634" cy="95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_Line_Title+Bullets-Dark">
  <p:cSld name="Single_Line_Title+Bullets-Dark">
    <p:bg>
      <p:bgPr>
        <a:solidFill>
          <a:schemeClr val="lt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46"/>
          <p:cNvSpPr txBox="1">
            <a:spLocks noGrp="1"/>
          </p:cNvSpPr>
          <p:nvPr>
            <p:ph type="title"/>
          </p:nvPr>
        </p:nvSpPr>
        <p:spPr>
          <a:xfrm>
            <a:off x="307452" y="457200"/>
            <a:ext cx="11577098" cy="85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6"/>
          <p:cNvSpPr txBox="1">
            <a:spLocks noGrp="1"/>
          </p:cNvSpPr>
          <p:nvPr>
            <p:ph type="body" idx="1"/>
          </p:nvPr>
        </p:nvSpPr>
        <p:spPr>
          <a:xfrm>
            <a:off x="307975" y="1310640"/>
            <a:ext cx="11576050" cy="4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000"/>
              <a:buChar char="▪"/>
              <a:defRPr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-"/>
              <a:defRPr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24069" y="218661"/>
            <a:ext cx="1034202" cy="26097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46"/>
          <p:cNvSpPr txBox="1"/>
          <p:nvPr/>
        </p:nvSpPr>
        <p:spPr>
          <a:xfrm>
            <a:off x="11713670" y="6487441"/>
            <a:ext cx="3417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46"/>
          <p:cNvSpPr txBox="1"/>
          <p:nvPr/>
        </p:nvSpPr>
        <p:spPr>
          <a:xfrm>
            <a:off x="8527625" y="6493747"/>
            <a:ext cx="324700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2023 IP Infusion  |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_Line_Title+Subhead">
  <p:cSld name="Single_Line_Title+Subhead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7"/>
          <p:cNvSpPr txBox="1">
            <a:spLocks noGrp="1"/>
          </p:cNvSpPr>
          <p:nvPr>
            <p:ph type="title"/>
          </p:nvPr>
        </p:nvSpPr>
        <p:spPr>
          <a:xfrm>
            <a:off x="307452" y="457200"/>
            <a:ext cx="11577098" cy="549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1F5D"/>
              </a:buClr>
              <a:buSzPts val="30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7"/>
          <p:cNvSpPr txBox="1">
            <a:spLocks noGrp="1"/>
          </p:cNvSpPr>
          <p:nvPr>
            <p:ph type="body" idx="1"/>
          </p:nvPr>
        </p:nvSpPr>
        <p:spPr>
          <a:xfrm>
            <a:off x="307975" y="1655180"/>
            <a:ext cx="11576050" cy="4278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000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-"/>
              <a:defRPr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47"/>
          <p:cNvSpPr txBox="1">
            <a:spLocks noGrp="1"/>
          </p:cNvSpPr>
          <p:nvPr>
            <p:ph type="body" idx="2"/>
          </p:nvPr>
        </p:nvSpPr>
        <p:spPr>
          <a:xfrm>
            <a:off x="306388" y="1006475"/>
            <a:ext cx="11576050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_Line_Title+Subhead-Dark">
  <p:cSld name="Single_Line_Title+Subhead-Dar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48"/>
          <p:cNvSpPr txBox="1">
            <a:spLocks noGrp="1"/>
          </p:cNvSpPr>
          <p:nvPr>
            <p:ph type="title"/>
          </p:nvPr>
        </p:nvSpPr>
        <p:spPr>
          <a:xfrm>
            <a:off x="307452" y="457200"/>
            <a:ext cx="11577098" cy="549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8"/>
          <p:cNvSpPr txBox="1">
            <a:spLocks noGrp="1"/>
          </p:cNvSpPr>
          <p:nvPr>
            <p:ph type="body" idx="1"/>
          </p:nvPr>
        </p:nvSpPr>
        <p:spPr>
          <a:xfrm>
            <a:off x="307975" y="1655180"/>
            <a:ext cx="11576050" cy="4278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000"/>
              <a:buChar char="▪"/>
              <a:defRPr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-"/>
              <a:defRPr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48"/>
          <p:cNvSpPr txBox="1">
            <a:spLocks noGrp="1"/>
          </p:cNvSpPr>
          <p:nvPr>
            <p:ph type="body" idx="2"/>
          </p:nvPr>
        </p:nvSpPr>
        <p:spPr>
          <a:xfrm>
            <a:off x="306388" y="1006475"/>
            <a:ext cx="11576050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 sz="1600" b="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7" name="Google Shape;57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24069" y="218661"/>
            <a:ext cx="1034202" cy="260979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48"/>
          <p:cNvSpPr txBox="1"/>
          <p:nvPr/>
        </p:nvSpPr>
        <p:spPr>
          <a:xfrm>
            <a:off x="11713670" y="6487441"/>
            <a:ext cx="3417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48"/>
          <p:cNvSpPr txBox="1"/>
          <p:nvPr/>
        </p:nvSpPr>
        <p:spPr>
          <a:xfrm>
            <a:off x="8527625" y="6493747"/>
            <a:ext cx="324700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2023 IP Infusion  |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_Line_Title_Only">
  <p:cSld name="Single_Line_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9"/>
          <p:cNvSpPr txBox="1">
            <a:spLocks noGrp="1"/>
          </p:cNvSpPr>
          <p:nvPr>
            <p:ph type="title"/>
          </p:nvPr>
        </p:nvSpPr>
        <p:spPr>
          <a:xfrm>
            <a:off x="307452" y="457200"/>
            <a:ext cx="11577098" cy="85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1F5D"/>
              </a:buClr>
              <a:buSzPts val="30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_Line_Title_Only-Dark">
  <p:cSld name="Single_Line_Title_Only-Dark"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50"/>
          <p:cNvSpPr txBox="1">
            <a:spLocks noGrp="1"/>
          </p:cNvSpPr>
          <p:nvPr>
            <p:ph type="title"/>
          </p:nvPr>
        </p:nvSpPr>
        <p:spPr>
          <a:xfrm>
            <a:off x="307452" y="457200"/>
            <a:ext cx="11577098" cy="85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5" name="Google Shape;65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24069" y="218661"/>
            <a:ext cx="1034202" cy="260979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50"/>
          <p:cNvSpPr txBox="1"/>
          <p:nvPr/>
        </p:nvSpPr>
        <p:spPr>
          <a:xfrm>
            <a:off x="11713670" y="6487441"/>
            <a:ext cx="3417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50"/>
          <p:cNvSpPr txBox="1"/>
          <p:nvPr/>
        </p:nvSpPr>
        <p:spPr>
          <a:xfrm>
            <a:off x="8527625" y="6493747"/>
            <a:ext cx="324700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2023 IP Infusion  |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uble_Line_Title+Bullets">
  <p:cSld name="Double_Line_Title+Bullet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1"/>
          <p:cNvSpPr txBox="1">
            <a:spLocks noGrp="1"/>
          </p:cNvSpPr>
          <p:nvPr>
            <p:ph type="title"/>
          </p:nvPr>
        </p:nvSpPr>
        <p:spPr>
          <a:xfrm>
            <a:off x="307452" y="457199"/>
            <a:ext cx="11577098" cy="1047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1F5D"/>
              </a:buClr>
              <a:buSzPts val="30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1"/>
          <p:cNvSpPr txBox="1">
            <a:spLocks noGrp="1"/>
          </p:cNvSpPr>
          <p:nvPr>
            <p:ph type="body" idx="1"/>
          </p:nvPr>
        </p:nvSpPr>
        <p:spPr>
          <a:xfrm>
            <a:off x="307975" y="1717040"/>
            <a:ext cx="11576050" cy="42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000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-"/>
              <a:defRPr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8"/>
          <p:cNvSpPr txBox="1">
            <a:spLocks noGrp="1"/>
          </p:cNvSpPr>
          <p:nvPr>
            <p:ph type="title"/>
          </p:nvPr>
        </p:nvSpPr>
        <p:spPr>
          <a:xfrm>
            <a:off x="307452" y="457201"/>
            <a:ext cx="11577098" cy="85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1F5D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71F5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8"/>
          <p:cNvSpPr txBox="1">
            <a:spLocks noGrp="1"/>
          </p:cNvSpPr>
          <p:nvPr>
            <p:ph type="body" idx="1"/>
          </p:nvPr>
        </p:nvSpPr>
        <p:spPr>
          <a:xfrm>
            <a:off x="307452" y="1312350"/>
            <a:ext cx="11577098" cy="4613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393B3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93B3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-"/>
              <a:defRPr sz="1600" b="0" i="0" u="none" strike="noStrike" cap="none">
                <a:solidFill>
                  <a:srgbClr val="393B3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38"/>
          <p:cNvSpPr txBox="1"/>
          <p:nvPr/>
        </p:nvSpPr>
        <p:spPr>
          <a:xfrm>
            <a:off x="11713670" y="6487441"/>
            <a:ext cx="3417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38"/>
          <p:cNvSpPr txBox="1"/>
          <p:nvPr/>
        </p:nvSpPr>
        <p:spPr>
          <a:xfrm>
            <a:off x="8527625" y="6493747"/>
            <a:ext cx="324700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71F5D"/>
                </a:solidFill>
                <a:latin typeface="Arial"/>
                <a:ea typeface="Arial"/>
                <a:cs typeface="Arial"/>
                <a:sym typeface="Arial"/>
              </a:rPr>
              <a:t>© 2023 IP Infusion  |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4;p38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10924069" y="217042"/>
            <a:ext cx="1034202" cy="26165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2" r:id="rId20"/>
    <p:sldLayoutId id="2147483673" r:id="rId21"/>
    <p:sldLayoutId id="2147483674" r:id="rId22"/>
    <p:sldLayoutId id="2147483675" r:id="rId23"/>
    <p:sldLayoutId id="2147483676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>
          <p15:clr>
            <a:srgbClr val="F26B43"/>
          </p15:clr>
        </p15:guide>
        <p15:guide id="2" pos="3840">
          <p15:clr>
            <a:srgbClr val="F26B43"/>
          </p15:clr>
        </p15:guide>
        <p15:guide id="3" pos="7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pinfusion.atlassian.net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IPI </a:t>
            </a:r>
            <a:r>
              <a:rPr lang="en-IN" dirty="0" smtClean="0"/>
              <a:t>TAC  - Jira Service Desk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Jira Service Desk Overview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6647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E429A-2B89-425E-A278-62F1525EA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Infusion TAC Team – </a:t>
            </a:r>
            <a:r>
              <a:rPr lang="en-US" dirty="0" smtClean="0"/>
              <a:t>JSD Overview  - Ticket Status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4294967295"/>
          </p:nvPr>
        </p:nvSpPr>
        <p:spPr>
          <a:xfrm>
            <a:off x="247966" y="1184788"/>
            <a:ext cx="7991466" cy="548639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900" b="1" dirty="0">
                <a:latin typeface="+mn-lt"/>
                <a:ea typeface="+mn-ea"/>
                <a:cs typeface="+mn-cs"/>
              </a:rPr>
              <a:t>Customer have to click on the “Respond” after sharing the required details so that the ticket will again go back to Open state</a:t>
            </a:r>
          </a:p>
          <a:p>
            <a:r>
              <a:rPr lang="en-US" sz="1900" b="1" dirty="0" smtClean="0">
                <a:latin typeface="+mn-lt"/>
                <a:ea typeface="+mn-ea"/>
                <a:cs typeface="+mn-cs"/>
              </a:rPr>
              <a:t>The </a:t>
            </a:r>
            <a:r>
              <a:rPr lang="en-US" sz="1900" b="1" dirty="0">
                <a:latin typeface="+mn-lt"/>
                <a:ea typeface="+mn-ea"/>
                <a:cs typeface="+mn-cs"/>
              </a:rPr>
              <a:t>state of the ticket will change to “Defect raised” once the defect is raised by support team</a:t>
            </a:r>
          </a:p>
          <a:p>
            <a:r>
              <a:rPr lang="en-US" sz="1900" b="1" dirty="0" smtClean="0">
                <a:latin typeface="+mn-lt"/>
                <a:ea typeface="+mn-ea"/>
                <a:cs typeface="+mn-cs"/>
              </a:rPr>
              <a:t>The </a:t>
            </a:r>
            <a:r>
              <a:rPr lang="en-US" sz="1900" b="1" dirty="0">
                <a:latin typeface="+mn-lt"/>
                <a:ea typeface="+mn-ea"/>
                <a:cs typeface="+mn-cs"/>
              </a:rPr>
              <a:t>state of the ticket will change to “Need info from developer” in case if support team is checking with development team internally</a:t>
            </a:r>
          </a:p>
          <a:p>
            <a:r>
              <a:rPr lang="en-US" sz="1900" b="1" dirty="0" smtClean="0">
                <a:latin typeface="+mn-lt"/>
                <a:ea typeface="+mn-ea"/>
                <a:cs typeface="+mn-cs"/>
              </a:rPr>
              <a:t>The </a:t>
            </a:r>
            <a:r>
              <a:rPr lang="en-US" sz="1900" b="1" dirty="0">
                <a:latin typeface="+mn-lt"/>
                <a:ea typeface="+mn-ea"/>
                <a:cs typeface="+mn-cs"/>
              </a:rPr>
              <a:t>state of the ticket will change to “Waiting for vendor” in case of support team is waiting for any inputs from vendor for hardware/BCM related issue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143" y="1207973"/>
            <a:ext cx="971551" cy="43815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805" y="2052583"/>
            <a:ext cx="1038225" cy="37147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395" y="2856250"/>
            <a:ext cx="1857375" cy="27622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799" y="3756537"/>
            <a:ext cx="1371600" cy="3429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988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76200" y="1066800"/>
            <a:ext cx="7946923" cy="5410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 smtClean="0"/>
              <a:t>                                                                        </a:t>
            </a: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My requests option available at the top right end corner to get information of the tickets raised by the customer.</a:t>
            </a: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By default customer will get to see about the “Open requests” by default immediately after selecting “My requests”</a:t>
            </a:r>
            <a:endParaRPr lang="en-US" sz="1800" dirty="0"/>
          </a:p>
          <a:p>
            <a:pPr marL="0" indent="0">
              <a:buNone/>
            </a:pPr>
            <a:endParaRPr lang="en-US" sz="18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dirty="0" smtClean="0"/>
              <a:t> </a:t>
            </a:r>
            <a:r>
              <a:rPr lang="en-US" sz="1800" dirty="0" smtClean="0"/>
              <a:t>We can select required type of issue that we are trying to search by selecting corresponding option from dropdown menu. </a:t>
            </a:r>
            <a:r>
              <a:rPr lang="en-US" sz="1800" b="1" dirty="0" smtClean="0"/>
              <a:t>Any requests: </a:t>
            </a:r>
            <a:r>
              <a:rPr lang="en-US" sz="1800" dirty="0"/>
              <a:t>Shows </a:t>
            </a:r>
            <a:r>
              <a:rPr lang="en-US" sz="1800" dirty="0" smtClean="0"/>
              <a:t>list of all </a:t>
            </a:r>
            <a:r>
              <a:rPr lang="en-US" sz="1800" dirty="0"/>
              <a:t>tickets </a:t>
            </a:r>
            <a:r>
              <a:rPr lang="en-US" sz="1800" dirty="0" smtClean="0"/>
              <a:t>raised </a:t>
            </a:r>
            <a:r>
              <a:rPr lang="en-US" sz="1800" b="1" dirty="0" smtClean="0"/>
              <a:t>Open requests:</a:t>
            </a:r>
            <a:r>
              <a:rPr lang="en-US" sz="1800" dirty="0" smtClean="0"/>
              <a:t> Shows list of tickets which are open to be fixed </a:t>
            </a:r>
            <a:r>
              <a:rPr lang="en-US" sz="1800" b="1" dirty="0" smtClean="0"/>
              <a:t>Closed requests: </a:t>
            </a:r>
            <a:r>
              <a:rPr lang="en-US" sz="1800" dirty="0"/>
              <a:t>Shows list of tickets which are </a:t>
            </a:r>
            <a:r>
              <a:rPr lang="en-US" sz="1800" dirty="0" smtClean="0"/>
              <a:t>fixed</a:t>
            </a:r>
            <a:endParaRPr lang="en-US" sz="1800" b="1" dirty="0"/>
          </a:p>
          <a:p>
            <a:pPr marL="0" indent="0">
              <a:buNone/>
            </a:pPr>
            <a:endParaRPr lang="en-US" sz="12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4" y="1216743"/>
            <a:ext cx="2409825" cy="98107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748" y="3056890"/>
            <a:ext cx="8801100" cy="46672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964" y="4823142"/>
            <a:ext cx="2447925" cy="138112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7EE429A-2B89-425E-A278-62F1525EA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52" y="23853"/>
            <a:ext cx="11579748" cy="817685"/>
          </a:xfrm>
        </p:spPr>
        <p:txBody>
          <a:bodyPr/>
          <a:lstStyle/>
          <a:p>
            <a:r>
              <a:rPr lang="en-US" dirty="0"/>
              <a:t>IP Infusion TAC Team – </a:t>
            </a:r>
            <a:r>
              <a:rPr lang="en-US" dirty="0" smtClean="0"/>
              <a:t>JSD Overview  - Ticket Status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646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76200" y="1066800"/>
            <a:ext cx="7946923" cy="5410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 smtClean="0"/>
              <a:t>                                                                        </a:t>
            </a:r>
            <a:endParaRPr lang="en-US" sz="1800" dirty="0"/>
          </a:p>
          <a:p>
            <a:pPr marL="0" indent="0">
              <a:buNone/>
            </a:pPr>
            <a:endParaRPr lang="en-US" sz="1200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7EE429A-2B89-425E-A278-62F1525EA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52" y="23853"/>
            <a:ext cx="11579748" cy="817685"/>
          </a:xfrm>
        </p:spPr>
        <p:txBody>
          <a:bodyPr/>
          <a:lstStyle/>
          <a:p>
            <a:r>
              <a:rPr lang="en-US" dirty="0"/>
              <a:t>IP Infusion TAC Team – </a:t>
            </a:r>
            <a:r>
              <a:rPr lang="en-US" dirty="0" smtClean="0"/>
              <a:t>JSD Overview  - Ticket Status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4294967295"/>
          </p:nvPr>
        </p:nvSpPr>
        <p:spPr>
          <a:xfrm>
            <a:off x="76200" y="1066800"/>
            <a:ext cx="11892280" cy="5334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16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Can write </a:t>
            </a:r>
            <a:r>
              <a:rPr lang="en-US" sz="2000" dirty="0" smtClean="0"/>
              <a:t>required string to be searched in the space </a:t>
            </a:r>
            <a:r>
              <a:rPr lang="en-US" sz="2000" dirty="0"/>
              <a:t>provided for </a:t>
            </a:r>
            <a:r>
              <a:rPr lang="en-US" sz="2000" dirty="0" smtClean="0"/>
              <a:t>Search option (“Request contains” field)</a:t>
            </a:r>
            <a:endParaRPr lang="en-US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Can select the particular dropdown option like Any requests, Open requests, Closed requests to search in specific list of requests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Click on search to search for specific string &amp; in specific list of requests</a:t>
            </a:r>
          </a:p>
          <a:p>
            <a:pPr marL="0" indent="0">
              <a:buNone/>
            </a:pPr>
            <a:r>
              <a:rPr lang="en-US" sz="2000" b="1" dirty="0" smtClean="0"/>
              <a:t>Note: </a:t>
            </a:r>
            <a:r>
              <a:rPr lang="en-US" sz="2000" dirty="0" smtClean="0"/>
              <a:t>Search is based on the summary of the ticket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2000" b="1" dirty="0" smtClean="0"/>
              <a:t>Differentiating tickets based on the ticket owner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While raising ticket user can include </a:t>
            </a:r>
            <a:r>
              <a:rPr lang="en-US" sz="2000" dirty="0" smtClean="0"/>
              <a:t>his/her name at the beginning followed by summary of the issue like Usr1: BGP session not coming up Usr1: OSPF crashed Usr2: CLI not working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So when customer want to get list of tickets of Usr1 then customer can search by Usr1 similarly Usr2 </a:t>
            </a:r>
            <a:r>
              <a:rPr lang="en-US" sz="2000" dirty="0" err="1" smtClean="0"/>
              <a:t>etc</a:t>
            </a:r>
            <a:endParaRPr lang="en-US" sz="2000" dirty="0"/>
          </a:p>
          <a:p>
            <a:pPr marL="0" indent="0">
              <a:buNone/>
            </a:pPr>
            <a:endParaRPr lang="en-US" sz="1600" b="1" dirty="0"/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98787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E429A-2B89-425E-A278-62F1525EA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Infusion TAC Team – </a:t>
            </a:r>
            <a:r>
              <a:rPr lang="en-US" dirty="0" smtClean="0"/>
              <a:t>JSD Overview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6332" y="2620923"/>
            <a:ext cx="7200788" cy="22159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Method to login Jira System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Login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with the email id and password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One login per customer is</a:t>
            </a:r>
            <a:r>
              <a:rPr lang="en-GB" b="1" dirty="0"/>
              <a:t> </a:t>
            </a:r>
            <a:r>
              <a:rPr lang="en-GB" dirty="0"/>
              <a:t>provided to access the portal. If access and notification to ticket updates is required for  more than one user, then please share a mailing list from your organization with IPI Support team (e.g. </a:t>
            </a:r>
            <a:r>
              <a:rPr lang="en-GB" dirty="0" err="1"/>
              <a:t>ipi</a:t>
            </a:r>
            <a:r>
              <a:rPr lang="en-GB" dirty="0"/>
              <a:t>-support@&lt;your-domain.com&gt; etc.) 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b="1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528" y="1473790"/>
            <a:ext cx="3538174" cy="415026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4" name="TextBox 23"/>
          <p:cNvSpPr txBox="1"/>
          <p:nvPr/>
        </p:nvSpPr>
        <p:spPr>
          <a:xfrm>
            <a:off x="619760" y="4667637"/>
            <a:ext cx="701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Link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ipinfusion.atlassian.net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20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E429A-2B89-425E-A278-62F1525EA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Infusion TAC Team – </a:t>
            </a:r>
            <a:r>
              <a:rPr lang="en-US" dirty="0" smtClean="0"/>
              <a:t>JSD Overview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8000" y="1586955"/>
            <a:ext cx="6543040" cy="39703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Raise an Enhancement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Request related to new feature requirement.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Feature is not supported by IPI, expecting in roadmap.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Raise </a:t>
            </a:r>
            <a:r>
              <a:rPr lang="en-US" b="1" dirty="0"/>
              <a:t>an </a:t>
            </a:r>
            <a:r>
              <a:rPr lang="en-US" b="1" dirty="0" smtClean="0"/>
              <a:t>Query </a:t>
            </a:r>
            <a:endParaRPr lang="en-US" b="1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b="1" dirty="0"/>
              <a:t>Request related </a:t>
            </a:r>
            <a:r>
              <a:rPr lang="en-US" b="1" dirty="0" smtClean="0"/>
              <a:t>to information about IPI Products.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/>
              <a:t>Raise </a:t>
            </a:r>
            <a:r>
              <a:rPr lang="en-US" b="1" dirty="0" smtClean="0"/>
              <a:t>documentation Issue</a:t>
            </a:r>
            <a:endParaRPr lang="en-US" b="1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b="1" dirty="0"/>
              <a:t>Request related to </a:t>
            </a:r>
            <a:r>
              <a:rPr lang="en-US" b="1" dirty="0" smtClean="0"/>
              <a:t>document related to IPI Product.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Information required related Feature Matrix, Configuration guide, Release notes.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/>
              <a:t>Raise </a:t>
            </a:r>
            <a:r>
              <a:rPr lang="en-US" b="1" dirty="0" smtClean="0"/>
              <a:t>Issue</a:t>
            </a:r>
            <a:endParaRPr lang="en-US" b="1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b="1" dirty="0"/>
              <a:t>Request related to </a:t>
            </a:r>
            <a:r>
              <a:rPr lang="en-US" b="1" dirty="0" smtClean="0"/>
              <a:t>an issue related to IPI, which included Software, Hardware, Configuration support.</a:t>
            </a:r>
          </a:p>
          <a:p>
            <a:r>
              <a:rPr lang="en-GB" dirty="0"/>
              <a:t> 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0160" y="1552149"/>
            <a:ext cx="3567277" cy="397991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4" name="Rectangle 3"/>
          <p:cNvSpPr/>
          <p:nvPr/>
        </p:nvSpPr>
        <p:spPr>
          <a:xfrm>
            <a:off x="508000" y="956630"/>
            <a:ext cx="9164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JSD has an option to </a:t>
            </a:r>
            <a:r>
              <a:rPr lang="en-US" b="1" dirty="0"/>
              <a:t>raise 4 different types of issues as shown below once you login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30160" y="5695024"/>
            <a:ext cx="3660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Select appropriate on issue reported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6067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E429A-2B89-425E-A278-62F1525EA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Infusion TAC Team – </a:t>
            </a:r>
            <a:r>
              <a:rPr lang="en-US" dirty="0" smtClean="0"/>
              <a:t>JSD Overview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8000" y="1972866"/>
            <a:ext cx="6543040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Select an option to raise ticket with IPI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Raise an Enhancement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Raise </a:t>
            </a:r>
            <a:r>
              <a:rPr lang="en-US" b="1" dirty="0"/>
              <a:t>an </a:t>
            </a:r>
            <a:r>
              <a:rPr lang="en-US" b="1" dirty="0" smtClean="0"/>
              <a:t>Query </a:t>
            </a: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Raise documentation Issue</a:t>
            </a: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Raise Issue</a:t>
            </a:r>
            <a:endParaRPr lang="en-US" b="1" dirty="0"/>
          </a:p>
          <a:p>
            <a:r>
              <a:rPr lang="en-GB" dirty="0"/>
              <a:t> 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b="1" dirty="0"/>
          </a:p>
        </p:txBody>
      </p:sp>
      <p:sp>
        <p:nvSpPr>
          <p:cNvPr id="4" name="Rectangle 3"/>
          <p:cNvSpPr/>
          <p:nvPr/>
        </p:nvSpPr>
        <p:spPr>
          <a:xfrm>
            <a:off x="508000" y="956630"/>
            <a:ext cx="7132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Types of issues can be searched by typing name of issue type in search option too.  For example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986147" y="1252844"/>
            <a:ext cx="3688021" cy="5107177"/>
            <a:chOff x="7579747" y="1252844"/>
            <a:chExt cx="3688021" cy="5107177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79749" y="1252844"/>
              <a:ext cx="3688019" cy="146085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79747" y="2609475"/>
              <a:ext cx="3667432" cy="125668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79748" y="3746705"/>
              <a:ext cx="3688020" cy="147608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79748" y="4899162"/>
              <a:ext cx="3688020" cy="14608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435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E429A-2B89-425E-A278-62F1525EA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Infusion TAC Team – </a:t>
            </a:r>
            <a:r>
              <a:rPr lang="en-US" dirty="0" smtClean="0"/>
              <a:t>JSD Overview  - Submit an Issue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5600" y="1969790"/>
            <a:ext cx="6543040" cy="36933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 </a:t>
            </a:r>
            <a:r>
              <a:rPr lang="en-US" b="1" dirty="0" smtClean="0"/>
              <a:t>Fields are auto populated with dropdown selection 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Summary : Brief Description about Issue reported and IPI to isolate resolution.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Domain    :  Domain belongs to L3, Multicast, MPLS, etc..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Protocol   :   Protocol belongs to OSPF, BGP, etc..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Defect Category : Categorized related to Functionality</a:t>
            </a:r>
            <a:r>
              <a:rPr lang="en-US" b="1" dirty="0"/>
              <a:t>, Interop, CLI </a:t>
            </a:r>
            <a:r>
              <a:rPr lang="en-US" b="1" dirty="0" smtClean="0"/>
              <a:t>etc.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Severity   : Select severity based on service impact. (Based on Service Level Agreement provided by IPI).	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/>
              <a:t> </a:t>
            </a:r>
            <a:r>
              <a:rPr lang="en-US" b="1" dirty="0" smtClean="0"/>
              <a:t>Platform : Select platform based on requirement.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Operating System : Select Operating System.</a:t>
            </a:r>
            <a:endParaRPr lang="en-US" b="1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b="1" dirty="0"/>
          </a:p>
          <a:p>
            <a:r>
              <a:rPr lang="en-US" b="1" dirty="0" smtClean="0"/>
              <a:t>          </a:t>
            </a:r>
            <a:endParaRPr lang="en-IN" b="1" dirty="0"/>
          </a:p>
        </p:txBody>
      </p:sp>
      <p:sp>
        <p:nvSpPr>
          <p:cNvPr id="4" name="Rectangle 3"/>
          <p:cNvSpPr/>
          <p:nvPr/>
        </p:nvSpPr>
        <p:spPr>
          <a:xfrm>
            <a:off x="162560" y="879859"/>
            <a:ext cx="7132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Types of issues can be searched by typing name of issue type in search option too.  For example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680" y="1129348"/>
            <a:ext cx="4795520" cy="537420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76558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E429A-2B89-425E-A278-62F1525EA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Infusion TAC Team – </a:t>
            </a:r>
            <a:r>
              <a:rPr lang="en-US" dirty="0" smtClean="0"/>
              <a:t>JSD Overview  - Submit an Issue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5600" y="1969790"/>
            <a:ext cx="6543040" cy="36933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 </a:t>
            </a:r>
            <a:r>
              <a:rPr lang="en-US" b="1" dirty="0" smtClean="0"/>
              <a:t>Fields are auto populated with dropdown selection 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Summary : Brief Description about Issue reported and IPI to isolate resolution.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Domain    :  Domain belongs to L3, Multicast, MPLS, etc..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Protocol   :   Protocol belongs to OSPF, BGP, etc..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Defect Category : Categorized related to Functionality</a:t>
            </a:r>
            <a:r>
              <a:rPr lang="en-US" b="1" dirty="0"/>
              <a:t>, Interop, CLI </a:t>
            </a:r>
            <a:r>
              <a:rPr lang="en-US" b="1" dirty="0" smtClean="0"/>
              <a:t>etc.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Severity   : Select severity based on service impact. (Based on Service Level Agreement provided by IPI).	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/>
              <a:t> </a:t>
            </a:r>
            <a:r>
              <a:rPr lang="en-US" b="1" dirty="0" smtClean="0"/>
              <a:t>Platform : Select platform based on requirement.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Operating System : Select Operating System.</a:t>
            </a:r>
            <a:endParaRPr lang="en-US" b="1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b="1" dirty="0"/>
          </a:p>
          <a:p>
            <a:r>
              <a:rPr lang="en-US" b="1" dirty="0" smtClean="0"/>
              <a:t>          </a:t>
            </a:r>
            <a:endParaRPr lang="en-IN" b="1" dirty="0"/>
          </a:p>
        </p:txBody>
      </p:sp>
      <p:sp>
        <p:nvSpPr>
          <p:cNvPr id="4" name="Rectangle 3"/>
          <p:cNvSpPr/>
          <p:nvPr/>
        </p:nvSpPr>
        <p:spPr>
          <a:xfrm>
            <a:off x="162560" y="879859"/>
            <a:ext cx="7132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Types of issues can be searched by typing name of issue type in search option too.  For example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680" y="1129348"/>
            <a:ext cx="4795520" cy="537420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02137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E429A-2B89-425E-A278-62F1525EA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Infusion TAC Team – </a:t>
            </a:r>
            <a:r>
              <a:rPr lang="en-US" dirty="0" smtClean="0"/>
              <a:t>JSD Overview  - Submit an Issue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868190"/>
            <a:ext cx="6543040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 </a:t>
            </a:r>
            <a:r>
              <a:rPr lang="en-US" b="1" dirty="0" smtClean="0"/>
              <a:t>Fields are auto populated with dropdown selection 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Tag Build Number and Name :  Name and Build name available in Device – Show Info.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Kernel Version : Mention Kernel version running on the device.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Description : Please provide complete summary of issue description which includes, Topology, Configuration, Required supporting logs, full BT &amp; Crash information.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Attachment : Attach any supporting logs required for the ticket.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Additional Information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Customer : Name of the person raise ticket.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Customer Mail ID : Email ID required for communication.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Organization : Please mention Organization name. 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Select Send to Create Ticket.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/>
          </a:p>
          <a:p>
            <a:r>
              <a:rPr lang="en-US" b="1" dirty="0" smtClean="0"/>
              <a:t>          </a:t>
            </a:r>
            <a:endParaRPr lang="en-IN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2807" y="1158240"/>
            <a:ext cx="4481513" cy="51308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03549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E429A-2B89-425E-A278-62F1525EA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Infusion TAC Team – </a:t>
            </a:r>
            <a:r>
              <a:rPr lang="en-US" dirty="0" smtClean="0"/>
              <a:t>JSD Overview  - Ticket Status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393411" y="1066801"/>
            <a:ext cx="6860830" cy="5257799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sz="2000" dirty="0" smtClean="0"/>
          </a:p>
          <a:p>
            <a:r>
              <a:rPr lang="en-US" sz="1900" b="1" dirty="0">
                <a:latin typeface="+mn-lt"/>
                <a:ea typeface="+mn-ea"/>
                <a:cs typeface="+mn-cs"/>
              </a:rPr>
              <a:t>The state of the ticket will be “waiting for support” after raising the issue which will be visible on right </a:t>
            </a:r>
            <a:r>
              <a:rPr lang="en-US" sz="1900" b="1" dirty="0" smtClean="0">
                <a:latin typeface="+mn-lt"/>
                <a:ea typeface="+mn-ea"/>
                <a:cs typeface="+mn-cs"/>
              </a:rPr>
              <a:t>side.</a:t>
            </a:r>
            <a:endParaRPr lang="en-US" sz="1900" b="1" dirty="0">
              <a:latin typeface="+mn-lt"/>
              <a:ea typeface="+mn-ea"/>
              <a:cs typeface="+mn-cs"/>
            </a:endParaRPr>
          </a:p>
          <a:p>
            <a:endParaRPr lang="en-US" sz="1900" b="1" dirty="0" smtClean="0">
              <a:latin typeface="+mn-lt"/>
              <a:ea typeface="+mn-ea"/>
              <a:cs typeface="+mn-cs"/>
            </a:endParaRPr>
          </a:p>
          <a:p>
            <a:r>
              <a:rPr lang="en-US" sz="1900" b="1" dirty="0" smtClean="0">
                <a:latin typeface="+mn-lt"/>
                <a:ea typeface="+mn-ea"/>
                <a:cs typeface="+mn-cs"/>
              </a:rPr>
              <a:t>The </a:t>
            </a:r>
            <a:r>
              <a:rPr lang="en-US" sz="1900" b="1" dirty="0">
                <a:latin typeface="+mn-lt"/>
                <a:ea typeface="+mn-ea"/>
                <a:cs typeface="+mn-cs"/>
              </a:rPr>
              <a:t>state will be changed to “Assigned” once IPI support team take the issue.</a:t>
            </a:r>
          </a:p>
          <a:p>
            <a:endParaRPr lang="en-US" sz="1900" b="1" dirty="0" smtClean="0">
              <a:latin typeface="+mn-lt"/>
              <a:ea typeface="+mn-ea"/>
              <a:cs typeface="+mn-cs"/>
            </a:endParaRPr>
          </a:p>
          <a:p>
            <a:r>
              <a:rPr lang="en-US" sz="1900" b="1" dirty="0" smtClean="0">
                <a:latin typeface="+mn-lt"/>
                <a:ea typeface="+mn-ea"/>
                <a:cs typeface="+mn-cs"/>
              </a:rPr>
              <a:t>The </a:t>
            </a:r>
            <a:r>
              <a:rPr lang="en-US" sz="1900" b="1" dirty="0">
                <a:latin typeface="+mn-lt"/>
                <a:ea typeface="+mn-ea"/>
                <a:cs typeface="+mn-cs"/>
              </a:rPr>
              <a:t>state will be changed to “Open” once the assigned Engineer start working on the </a:t>
            </a:r>
            <a:r>
              <a:rPr lang="en-US" sz="1900" b="1" dirty="0" smtClean="0">
                <a:latin typeface="+mn-lt"/>
                <a:ea typeface="+mn-ea"/>
                <a:cs typeface="+mn-cs"/>
              </a:rPr>
              <a:t>issue.                        </a:t>
            </a:r>
            <a:endParaRPr lang="en-US" sz="1900" b="1" dirty="0">
              <a:latin typeface="+mn-lt"/>
              <a:ea typeface="+mn-ea"/>
              <a:cs typeface="+mn-cs"/>
            </a:endParaRPr>
          </a:p>
          <a:p>
            <a:r>
              <a:rPr lang="en-US" sz="1900" b="1" dirty="0">
                <a:latin typeface="+mn-lt"/>
                <a:ea typeface="+mn-ea"/>
                <a:cs typeface="+mn-cs"/>
              </a:rPr>
              <a:t>The state of the ticket will change to “waiting for customer” if any information is required from </a:t>
            </a:r>
            <a:r>
              <a:rPr lang="en-US" sz="1900" b="1" dirty="0" smtClean="0">
                <a:latin typeface="+mn-lt"/>
                <a:ea typeface="+mn-ea"/>
                <a:cs typeface="+mn-cs"/>
              </a:rPr>
              <a:t>customer.</a:t>
            </a:r>
            <a:endParaRPr lang="en-US" sz="1900" b="1" dirty="0"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854" y="1765282"/>
            <a:ext cx="1495425" cy="39052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140" y="2901315"/>
            <a:ext cx="1495425" cy="42100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269" y="4281844"/>
            <a:ext cx="1417296" cy="31996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854" y="5348402"/>
            <a:ext cx="1600200" cy="3429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843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E429A-2B89-425E-A278-62F1525EA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Infusion TAC Team – </a:t>
            </a:r>
            <a:r>
              <a:rPr lang="en-US" dirty="0" smtClean="0"/>
              <a:t>JSD Overview  - Ticket Status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4294967295"/>
          </p:nvPr>
        </p:nvSpPr>
        <p:spPr>
          <a:xfrm>
            <a:off x="247966" y="1184788"/>
            <a:ext cx="7991466" cy="548639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900" b="1" dirty="0">
                <a:latin typeface="+mn-lt"/>
                <a:ea typeface="+mn-ea"/>
                <a:cs typeface="+mn-cs"/>
              </a:rPr>
              <a:t>Customer have to click on the “Respond” after sharing the required details so that the ticket will again go back to Open state</a:t>
            </a:r>
          </a:p>
          <a:p>
            <a:r>
              <a:rPr lang="en-US" sz="1900" b="1" dirty="0" smtClean="0">
                <a:latin typeface="+mn-lt"/>
                <a:ea typeface="+mn-ea"/>
                <a:cs typeface="+mn-cs"/>
              </a:rPr>
              <a:t>The </a:t>
            </a:r>
            <a:r>
              <a:rPr lang="en-US" sz="1900" b="1" dirty="0">
                <a:latin typeface="+mn-lt"/>
                <a:ea typeface="+mn-ea"/>
                <a:cs typeface="+mn-cs"/>
              </a:rPr>
              <a:t>state of the ticket will change to “Defect raised” once the defect is raised by support team</a:t>
            </a:r>
          </a:p>
          <a:p>
            <a:r>
              <a:rPr lang="en-US" sz="1900" b="1" dirty="0" smtClean="0">
                <a:latin typeface="+mn-lt"/>
                <a:ea typeface="+mn-ea"/>
                <a:cs typeface="+mn-cs"/>
              </a:rPr>
              <a:t>The </a:t>
            </a:r>
            <a:r>
              <a:rPr lang="en-US" sz="1900" b="1" dirty="0">
                <a:latin typeface="+mn-lt"/>
                <a:ea typeface="+mn-ea"/>
                <a:cs typeface="+mn-cs"/>
              </a:rPr>
              <a:t>state of the ticket will change to “Need info from developer” in case if support team is checking with development team internally</a:t>
            </a:r>
          </a:p>
          <a:p>
            <a:r>
              <a:rPr lang="en-US" sz="1900" b="1" dirty="0" smtClean="0">
                <a:latin typeface="+mn-lt"/>
                <a:ea typeface="+mn-ea"/>
                <a:cs typeface="+mn-cs"/>
              </a:rPr>
              <a:t>The </a:t>
            </a:r>
            <a:r>
              <a:rPr lang="en-US" sz="1900" b="1" dirty="0">
                <a:latin typeface="+mn-lt"/>
                <a:ea typeface="+mn-ea"/>
                <a:cs typeface="+mn-cs"/>
              </a:rPr>
              <a:t>state of the ticket will change to “Waiting for vendor” in case of support team is waiting for any inputs from vendor for hardware/BCM related issue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143" y="1207973"/>
            <a:ext cx="971551" cy="43815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805" y="2052583"/>
            <a:ext cx="1038225" cy="37147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395" y="2856250"/>
            <a:ext cx="1857375" cy="27622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799" y="3756537"/>
            <a:ext cx="1371600" cy="3429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06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PI">
      <a:dk1>
        <a:srgbClr val="000000"/>
      </a:dk1>
      <a:lt1>
        <a:srgbClr val="FFFFFF"/>
      </a:lt1>
      <a:dk2>
        <a:srgbClr val="192F58"/>
      </a:dk2>
      <a:lt2>
        <a:srgbClr val="E6E7E5"/>
      </a:lt2>
      <a:accent1>
        <a:srgbClr val="FE9E19"/>
      </a:accent1>
      <a:accent2>
        <a:srgbClr val="192F58"/>
      </a:accent2>
      <a:accent3>
        <a:srgbClr val="999B9D"/>
      </a:accent3>
      <a:accent4>
        <a:srgbClr val="8795AA"/>
      </a:accent4>
      <a:accent5>
        <a:srgbClr val="3379B6"/>
      </a:accent5>
      <a:accent6>
        <a:srgbClr val="333333"/>
      </a:accent6>
      <a:hlink>
        <a:srgbClr val="E66828"/>
      </a:hlink>
      <a:folHlink>
        <a:srgbClr val="4163A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1173</Words>
  <Application>Microsoft Office PowerPoint</Application>
  <PresentationFormat>Widescreen</PresentationFormat>
  <Paragraphs>107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Wingdings</vt:lpstr>
      <vt:lpstr>Noto Sans Symbols</vt:lpstr>
      <vt:lpstr>Office Theme</vt:lpstr>
      <vt:lpstr>IPI TAC  - Jira Service Desk</vt:lpstr>
      <vt:lpstr>IP Infusion TAC Team – JSD Overview</vt:lpstr>
      <vt:lpstr>IP Infusion TAC Team – JSD Overview</vt:lpstr>
      <vt:lpstr>IP Infusion TAC Team – JSD Overview</vt:lpstr>
      <vt:lpstr>IP Infusion TAC Team – JSD Overview  - Submit an Issue</vt:lpstr>
      <vt:lpstr>IP Infusion TAC Team – JSD Overview  - Submit an Issue</vt:lpstr>
      <vt:lpstr>IP Infusion TAC Team – JSD Overview  - Submit an Issue</vt:lpstr>
      <vt:lpstr>IP Infusion TAC Team – JSD Overview  - Ticket Status</vt:lpstr>
      <vt:lpstr>IP Infusion TAC Team – JSD Overview  - Ticket Status</vt:lpstr>
      <vt:lpstr>IP Infusion TAC Team – JSD Overview  - Ticket Status</vt:lpstr>
      <vt:lpstr>IP Infusion TAC Team – JSD Overview  - Ticket Status</vt:lpstr>
      <vt:lpstr>IP Infusion TAC Team – JSD Overview  - Ticket Status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Executive Weekly Update</dc:title>
  <dc:creator>Elese Orrell</dc:creator>
  <cp:lastModifiedBy>Karthikeyan Subramanian</cp:lastModifiedBy>
  <cp:revision>25</cp:revision>
  <dcterms:created xsi:type="dcterms:W3CDTF">2022-03-04T01:15:36Z</dcterms:created>
  <dcterms:modified xsi:type="dcterms:W3CDTF">2023-03-10T13:25:45Z</dcterms:modified>
</cp:coreProperties>
</file>